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embeddedFontLst>
    <p:embeddedFont>
      <p:font typeface="Cormorant Garamond"/>
      <p:regular r:id="rId12"/>
      <p:bold r:id="rId13"/>
      <p:italic r:id="rId14"/>
      <p:boldItalic r:id="rId15"/>
    </p:embeddedFont>
    <p:embeddedFont>
      <p:font typeface="Assistant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8" roundtripDataSignature="AMtx7miVQRz+91dJkSQCgCl2IQylLj1We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ormorantGaramond-bold.fntdata"/><Relationship Id="rId12" Type="http://schemas.openxmlformats.org/officeDocument/2006/relationships/font" Target="fonts/CormorantGaramond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ormorantGaramond-boldItalic.fntdata"/><Relationship Id="rId14" Type="http://schemas.openxmlformats.org/officeDocument/2006/relationships/font" Target="fonts/CormorantGaramond-italic.fntdata"/><Relationship Id="rId17" Type="http://schemas.openxmlformats.org/officeDocument/2006/relationships/font" Target="fonts/Assistant-bold.fntdata"/><Relationship Id="rId16" Type="http://schemas.openxmlformats.org/officeDocument/2006/relationships/font" Target="fonts/Assistan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dd09f756a9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gdd09f756a9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dd09f756a9_0_2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gdd09f756a9_0_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1" name="Google Shape;131;gdd09f756a9_0_22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1" name="Google Shape;141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6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20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21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2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2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2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/>
          <p:nvPr/>
        </p:nvSpPr>
        <p:spPr>
          <a:xfrm>
            <a:off x="0" y="0"/>
            <a:ext cx="9144000" cy="10349781"/>
          </a:xfrm>
          <a:prstGeom prst="rect">
            <a:avLst/>
          </a:prstGeom>
          <a:solidFill>
            <a:srgbClr val="0D8E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6934200" y="9229725"/>
            <a:ext cx="9182100" cy="28575"/>
          </a:xfrm>
          <a:prstGeom prst="rect">
            <a:avLst/>
          </a:prstGeom>
          <a:solidFill>
            <a:srgbClr val="D4C0A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10945" y="5651493"/>
            <a:ext cx="197461" cy="190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968413" y="1282952"/>
            <a:ext cx="3985512" cy="1947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"/>
          <p:cNvPicPr preferRelativeResize="0"/>
          <p:nvPr/>
        </p:nvPicPr>
        <p:blipFill rotWithShape="1">
          <a:blip r:embed="rId4">
            <a:alphaModFix/>
          </a:blip>
          <a:srcRect b="0" l="1591" r="26829" t="0"/>
          <a:stretch/>
        </p:blipFill>
        <p:spPr>
          <a:xfrm>
            <a:off x="14696433" y="9301157"/>
            <a:ext cx="3435211" cy="985843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303770" y="8376654"/>
            <a:ext cx="81408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FFFF"/>
                </a:solidFill>
                <a:latin typeface="Cormorant Garamond"/>
                <a:ea typeface="Cormorant Garamond"/>
                <a:cs typeface="Cormorant Garamond"/>
                <a:sym typeface="Cormorant Garamond"/>
              </a:rPr>
              <a:t>Erasmus+ Capacity Building in Higher Education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10263594" y="3479334"/>
            <a:ext cx="7868050" cy="23202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1" i="0" lang="en-US" sz="4200" u="none" cap="none" strike="noStrike">
                <a:solidFill>
                  <a:srgbClr val="342D29"/>
                </a:solidFill>
                <a:latin typeface="Cormorant Garamond"/>
                <a:ea typeface="Cormorant Garamond"/>
                <a:cs typeface="Cormorant Garamond"/>
                <a:sym typeface="Cormorant Garamond"/>
              </a:rPr>
              <a:t>Strengthening innovative social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1" i="0" lang="en-US" sz="4200" u="none" cap="none" strike="noStrike">
                <a:solidFill>
                  <a:srgbClr val="342D29"/>
                </a:solidFill>
                <a:latin typeface="Cormorant Garamond"/>
                <a:ea typeface="Cormorant Garamond"/>
                <a:cs typeface="Cormorant Garamond"/>
                <a:sym typeface="Cormorant Garamond"/>
              </a:rPr>
              <a:t>entrepreneurship practices for disruptive business settings in Thailand and Myanmar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397214" y="6219079"/>
            <a:ext cx="7868050" cy="7317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rPr>
              <a:t>Projectref.: 609711-EPP-1-2019-1-AT-EPPKA2-CBHE-JP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rPr>
              <a:t>Duration: 36 Months (15/01/2020-14/01/2023)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700000" y="928275"/>
            <a:ext cx="7441500" cy="206207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100"/>
              <a:buFont typeface="Arial"/>
              <a:buNone/>
            </a:pPr>
            <a:r>
              <a:rPr b="0" i="0" lang="en-US" sz="6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Management </a:t>
            </a:r>
            <a:br>
              <a:rPr b="0" i="0" lang="en-US" sz="6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61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and SE HUBS</a:t>
            </a:r>
            <a:endParaRPr b="0" i="0" sz="61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>
            <a:off x="0" y="4888300"/>
            <a:ext cx="13777326" cy="5398700"/>
          </a:xfrm>
          <a:prstGeom prst="rect">
            <a:avLst/>
          </a:prstGeom>
          <a:solidFill>
            <a:srgbClr val="0D8E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"/>
          <p:cNvSpPr txBox="1"/>
          <p:nvPr/>
        </p:nvSpPr>
        <p:spPr>
          <a:xfrm>
            <a:off x="1028700" y="5534025"/>
            <a:ext cx="10977372" cy="27195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658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4300" u="none" cap="none" strike="noStrike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rPr>
              <a:t>Management is a process of administration, coordination and control of tasks that leads to achievement of set goals.</a:t>
            </a:r>
            <a:endParaRPr b="1" i="0" sz="4212" u="none" cap="none" strike="noStrike">
              <a:solidFill>
                <a:schemeClr val="lt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grpSp>
        <p:nvGrpSpPr>
          <p:cNvPr id="103" name="Google Shape;103;p2"/>
          <p:cNvGrpSpPr/>
          <p:nvPr/>
        </p:nvGrpSpPr>
        <p:grpSpPr>
          <a:xfrm>
            <a:off x="1028700" y="1100138"/>
            <a:ext cx="12748725" cy="1995487"/>
            <a:chOff x="0" y="95251"/>
            <a:chExt cx="16998300" cy="2660649"/>
          </a:xfrm>
        </p:grpSpPr>
        <p:sp>
          <p:nvSpPr>
            <p:cNvPr id="104" name="Google Shape;104;p2"/>
            <p:cNvSpPr txBox="1"/>
            <p:nvPr/>
          </p:nvSpPr>
          <p:spPr>
            <a:xfrm>
              <a:off x="0" y="95251"/>
              <a:ext cx="16998300" cy="19796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3444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200"/>
                <a:buFont typeface="Arial"/>
                <a:buNone/>
              </a:pPr>
              <a:r>
                <a:rPr b="1" i="0" lang="en-US" sz="7200" u="none" cap="none" strike="noStrike">
                  <a:solidFill>
                    <a:srgbClr val="342D29"/>
                  </a:solidFill>
                  <a:latin typeface="Assistant"/>
                  <a:ea typeface="Assistant"/>
                  <a:cs typeface="Assistant"/>
                  <a:sym typeface="Assistant"/>
                </a:rPr>
                <a:t>What is management?</a:t>
              </a:r>
              <a:endParaRPr b="1" i="0" sz="7200" u="none" cap="none" strike="noStrike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endParaRPr>
            </a:p>
          </p:txBody>
        </p:sp>
        <p:sp>
          <p:nvSpPr>
            <p:cNvPr id="105" name="Google Shape;105;p2"/>
            <p:cNvSpPr txBox="1"/>
            <p:nvPr/>
          </p:nvSpPr>
          <p:spPr>
            <a:xfrm>
              <a:off x="0" y="2026920"/>
              <a:ext cx="10126348" cy="7289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r>
                <a:t/>
              </a:r>
              <a:endParaRPr b="1" i="0" sz="3400" u="none" cap="none" strike="noStrike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endParaRPr>
            </a:p>
          </p:txBody>
        </p:sp>
      </p:grpSp>
      <p:sp>
        <p:nvSpPr>
          <p:cNvPr id="106" name="Google Shape;106;p2"/>
          <p:cNvSpPr/>
          <p:nvPr/>
        </p:nvSpPr>
        <p:spPr>
          <a:xfrm>
            <a:off x="17045355" y="5600700"/>
            <a:ext cx="32971" cy="1905000"/>
          </a:xfrm>
          <a:prstGeom prst="rect">
            <a:avLst/>
          </a:prstGeom>
          <a:solidFill>
            <a:srgbClr val="D4C0A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05502" y="261999"/>
            <a:ext cx="2557976" cy="12501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d09f756a9_0_1"/>
          <p:cNvSpPr/>
          <p:nvPr/>
        </p:nvSpPr>
        <p:spPr>
          <a:xfrm>
            <a:off x="0" y="4888300"/>
            <a:ext cx="13777200" cy="5398800"/>
          </a:xfrm>
          <a:prstGeom prst="rect">
            <a:avLst/>
          </a:prstGeom>
          <a:solidFill>
            <a:srgbClr val="0D8E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dd09f756a9_0_1"/>
          <p:cNvSpPr txBox="1"/>
          <p:nvPr/>
        </p:nvSpPr>
        <p:spPr>
          <a:xfrm>
            <a:off x="1028700" y="5534025"/>
            <a:ext cx="10849356" cy="266399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just">
              <a:lnSpc>
                <a:spcPct val="13658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-US" sz="4212" u="none" cap="none" strike="noStrike">
                <a:solidFill>
                  <a:schemeClr val="lt1"/>
                </a:solidFill>
                <a:latin typeface="Assistant"/>
                <a:ea typeface="Assistant"/>
                <a:cs typeface="Assistant"/>
                <a:sym typeface="Assistant"/>
              </a:rPr>
              <a:t>Integrated management combines systematic management with a focus on creating social value. </a:t>
            </a:r>
            <a:endParaRPr b="1" i="0" sz="4212" u="none" cap="none" strike="noStrike">
              <a:solidFill>
                <a:schemeClr val="lt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grpSp>
        <p:nvGrpSpPr>
          <p:cNvPr id="114" name="Google Shape;114;gdd09f756a9_0_1"/>
          <p:cNvGrpSpPr/>
          <p:nvPr/>
        </p:nvGrpSpPr>
        <p:grpSpPr>
          <a:xfrm>
            <a:off x="1028700" y="1100138"/>
            <a:ext cx="12748725" cy="1995502"/>
            <a:chOff x="0" y="95251"/>
            <a:chExt cx="16998300" cy="2660669"/>
          </a:xfrm>
        </p:grpSpPr>
        <p:sp>
          <p:nvSpPr>
            <p:cNvPr id="115" name="Google Shape;115;gdd09f756a9_0_1"/>
            <p:cNvSpPr txBox="1"/>
            <p:nvPr/>
          </p:nvSpPr>
          <p:spPr>
            <a:xfrm>
              <a:off x="0" y="95251"/>
              <a:ext cx="16998300" cy="197960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34444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200"/>
                <a:buFont typeface="Arial"/>
                <a:buNone/>
              </a:pPr>
              <a:r>
                <a:rPr b="1" i="0" lang="en-US" sz="7200" u="none" cap="none" strike="noStrike">
                  <a:solidFill>
                    <a:srgbClr val="342D29"/>
                  </a:solidFill>
                  <a:latin typeface="Assistant"/>
                  <a:ea typeface="Assistant"/>
                  <a:cs typeface="Assistant"/>
                  <a:sym typeface="Assistant"/>
                </a:rPr>
                <a:t>Integrated management</a:t>
              </a:r>
              <a:endParaRPr b="1" i="0" sz="7200" u="none" cap="none" strike="noStrike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endParaRPr>
            </a:p>
          </p:txBody>
        </p:sp>
        <p:sp>
          <p:nvSpPr>
            <p:cNvPr id="116" name="Google Shape;116;gdd09f756a9_0_1"/>
            <p:cNvSpPr txBox="1"/>
            <p:nvPr/>
          </p:nvSpPr>
          <p:spPr>
            <a:xfrm>
              <a:off x="0" y="2026920"/>
              <a:ext cx="10126200" cy="729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400"/>
                <a:buFont typeface="Arial"/>
                <a:buNone/>
              </a:pPr>
              <a:r>
                <a:t/>
              </a:r>
              <a:endParaRPr b="1" i="0" sz="3400" u="none" cap="none" strike="noStrike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endParaRPr>
            </a:p>
          </p:txBody>
        </p:sp>
      </p:grpSp>
      <p:sp>
        <p:nvSpPr>
          <p:cNvPr id="117" name="Google Shape;117;gdd09f756a9_0_1"/>
          <p:cNvSpPr/>
          <p:nvPr/>
        </p:nvSpPr>
        <p:spPr>
          <a:xfrm>
            <a:off x="17045355" y="5600700"/>
            <a:ext cx="33000" cy="1905000"/>
          </a:xfrm>
          <a:prstGeom prst="rect">
            <a:avLst/>
          </a:prstGeom>
          <a:solidFill>
            <a:srgbClr val="D4C0A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8" name="Google Shape;118;gdd09f756a9_0_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05502" y="261999"/>
            <a:ext cx="2557976" cy="12501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"/>
          <p:cNvSpPr/>
          <p:nvPr/>
        </p:nvSpPr>
        <p:spPr>
          <a:xfrm>
            <a:off x="14351622" y="-590550"/>
            <a:ext cx="4419600" cy="11468100"/>
          </a:xfrm>
          <a:prstGeom prst="rect">
            <a:avLst/>
          </a:prstGeom>
          <a:solidFill>
            <a:srgbClr val="0D8E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8184899" y="9229725"/>
            <a:ext cx="9182100" cy="28575"/>
          </a:xfrm>
          <a:prstGeom prst="rect">
            <a:avLst/>
          </a:prstGeom>
          <a:solidFill>
            <a:srgbClr val="B2AC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4"/>
          <p:cNvSpPr txBox="1"/>
          <p:nvPr/>
        </p:nvSpPr>
        <p:spPr>
          <a:xfrm>
            <a:off x="1467612" y="1513805"/>
            <a:ext cx="10717800" cy="24006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400"/>
              <a:buFont typeface="Arial"/>
              <a:buNone/>
            </a:pPr>
            <a:r>
              <a:rPr b="1" i="0" lang="en-US" sz="6000" u="none" cap="none" strike="noStrike">
                <a:solidFill>
                  <a:srgbClr val="342D29"/>
                </a:solidFill>
                <a:latin typeface="Assistant"/>
                <a:ea typeface="Assistant"/>
                <a:cs typeface="Assistant"/>
                <a:sym typeface="Assistant"/>
              </a:rPr>
              <a:t>The team is one of the key factor for success of SE Hub.</a:t>
            </a:r>
            <a:endParaRPr b="1" i="0" sz="6000" u="none" cap="none" strike="noStrike">
              <a:solidFill>
                <a:srgbClr val="342D29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  <p:pic>
        <p:nvPicPr>
          <p:cNvPr id="126" name="Google Shape;12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48423" y="263666"/>
            <a:ext cx="2557976" cy="12501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braz zawierający tekst, osoba, stół, wewnątrz&#10;&#10;Opis wygenerowany automatycznie" id="127" name="Google Shape;127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23101" y="4168618"/>
            <a:ext cx="7206822" cy="480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dd09f756a9_0_22"/>
          <p:cNvSpPr/>
          <p:nvPr/>
        </p:nvSpPr>
        <p:spPr>
          <a:xfrm>
            <a:off x="6934200" y="9229725"/>
            <a:ext cx="9182100" cy="28500"/>
          </a:xfrm>
          <a:prstGeom prst="rect">
            <a:avLst/>
          </a:prstGeom>
          <a:solidFill>
            <a:srgbClr val="B2ACA7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gdd09f756a9_0_22"/>
          <p:cNvSpPr/>
          <p:nvPr/>
        </p:nvSpPr>
        <p:spPr>
          <a:xfrm>
            <a:off x="2438400" y="0"/>
            <a:ext cx="3914400" cy="10287000"/>
          </a:xfrm>
          <a:prstGeom prst="rect">
            <a:avLst/>
          </a:prstGeom>
          <a:solidFill>
            <a:srgbClr val="0D8E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gdd09f756a9_0_22"/>
          <p:cNvSpPr/>
          <p:nvPr/>
        </p:nvSpPr>
        <p:spPr>
          <a:xfrm>
            <a:off x="1110945" y="4850765"/>
            <a:ext cx="197400" cy="1905000"/>
          </a:xfrm>
          <a:prstGeom prst="rect">
            <a:avLst/>
          </a:prstGeom>
          <a:solidFill>
            <a:srgbClr val="0D8E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gdd09f756a9_0_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36" y="525115"/>
            <a:ext cx="2433664" cy="118938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gdd09f756a9_0_22"/>
          <p:cNvSpPr txBox="1"/>
          <p:nvPr/>
        </p:nvSpPr>
        <p:spPr>
          <a:xfrm>
            <a:off x="6797040" y="436054"/>
            <a:ext cx="11226600" cy="449350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 management principles</a:t>
            </a:r>
            <a:endParaRPr b="1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429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AutoNum type="arabicPeriod"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Transparency</a:t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429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AutoNum type="arabicPeriod"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Accountability</a:t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7429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AutoNum type="arabicPeriod"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Creating a possitive environment</a:t>
            </a:r>
            <a:endParaRPr/>
          </a:p>
          <a:p>
            <a:pPr indent="-7429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AutoNum type="arabicPeriod"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Clear Communication</a:t>
            </a:r>
            <a:endParaRPr/>
          </a:p>
          <a:p>
            <a:pPr indent="-742950" lvl="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AutoNum type="arabicPeriod"/>
            </a:pPr>
            <a:r>
              <a:rPr b="0" i="0" lang="en-US" sz="4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Listening and asking questions</a:t>
            </a:r>
            <a:endParaRPr b="0" i="0" sz="4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Obraz zawierający stół&#10;&#10;Opis wygenerowany automatycznie" id="138" name="Google Shape;138;gdd09f756a9_0_2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431496" y="5092754"/>
            <a:ext cx="5957688" cy="39737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5"/>
          <p:cNvSpPr/>
          <p:nvPr/>
        </p:nvSpPr>
        <p:spPr>
          <a:xfrm>
            <a:off x="0" y="0"/>
            <a:ext cx="9144000" cy="10349781"/>
          </a:xfrm>
          <a:prstGeom prst="rect">
            <a:avLst/>
          </a:prstGeom>
          <a:solidFill>
            <a:srgbClr val="0D8EA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5"/>
          <p:cNvSpPr/>
          <p:nvPr/>
        </p:nvSpPr>
        <p:spPr>
          <a:xfrm>
            <a:off x="6934200" y="9229725"/>
            <a:ext cx="9182100" cy="28575"/>
          </a:xfrm>
          <a:prstGeom prst="rect">
            <a:avLst/>
          </a:prstGeom>
          <a:solidFill>
            <a:srgbClr val="D4C0A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5"/>
          <p:cNvSpPr/>
          <p:nvPr/>
        </p:nvSpPr>
        <p:spPr>
          <a:xfrm>
            <a:off x="1110945" y="5651493"/>
            <a:ext cx="197461" cy="1905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6" name="Google Shape;14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204863" y="1191677"/>
            <a:ext cx="3985512" cy="19478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5"/>
          <p:cNvPicPr preferRelativeResize="0"/>
          <p:nvPr/>
        </p:nvPicPr>
        <p:blipFill rotWithShape="1">
          <a:blip r:embed="rId4">
            <a:alphaModFix/>
          </a:blip>
          <a:srcRect b="0" l="1591" r="26829" t="0"/>
          <a:stretch/>
        </p:blipFill>
        <p:spPr>
          <a:xfrm>
            <a:off x="14696433" y="9301157"/>
            <a:ext cx="3435211" cy="985843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5"/>
          <p:cNvSpPr txBox="1"/>
          <p:nvPr/>
        </p:nvSpPr>
        <p:spPr>
          <a:xfrm>
            <a:off x="501595" y="2944029"/>
            <a:ext cx="8140809" cy="4876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b="1" i="0" lang="en-US" sz="3200" u="none" cap="none" strike="noStrike">
                <a:solidFill>
                  <a:srgbClr val="FFFFFF"/>
                </a:solidFill>
                <a:latin typeface="Cormorant Garamond"/>
                <a:ea typeface="Cormorant Garamond"/>
                <a:cs typeface="Cormorant Garamond"/>
                <a:sym typeface="Cormorant Garamond"/>
              </a:rPr>
              <a:t>Erasmus+ Capacity Building in Higher Education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5"/>
          <p:cNvSpPr txBox="1"/>
          <p:nvPr/>
        </p:nvSpPr>
        <p:spPr>
          <a:xfrm>
            <a:off x="10263594" y="3479334"/>
            <a:ext cx="7868050" cy="23202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1" i="0" lang="en-US" sz="4200" u="none" cap="none" strike="noStrike">
                <a:solidFill>
                  <a:srgbClr val="342D29"/>
                </a:solidFill>
                <a:latin typeface="Cormorant Garamond"/>
                <a:ea typeface="Cormorant Garamond"/>
                <a:cs typeface="Cormorant Garamond"/>
                <a:sym typeface="Cormorant Garamond"/>
              </a:rPr>
              <a:t>Strengthening innovative social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b="1" i="0" lang="en-US" sz="4200" u="none" cap="none" strike="noStrike">
                <a:solidFill>
                  <a:srgbClr val="342D29"/>
                </a:solidFill>
                <a:latin typeface="Cormorant Garamond"/>
                <a:ea typeface="Cormorant Garamond"/>
                <a:cs typeface="Cormorant Garamond"/>
                <a:sym typeface="Cormorant Garamond"/>
              </a:rPr>
              <a:t>entrepreneurship practices for disruptive business settings in Thailand and Myanmar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5"/>
          <p:cNvSpPr txBox="1"/>
          <p:nvPr/>
        </p:nvSpPr>
        <p:spPr>
          <a:xfrm>
            <a:off x="1397214" y="6219079"/>
            <a:ext cx="7868050" cy="7317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rPr>
              <a:t>Projectref.: 609711-EPP-1-2019-1-AT-EPPKA2-CBHE-JP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rgbClr val="FFFFFF"/>
                </a:solidFill>
                <a:latin typeface="Assistant"/>
                <a:ea typeface="Assistant"/>
                <a:cs typeface="Assistant"/>
                <a:sym typeface="Assistant"/>
              </a:rPr>
              <a:t>Duration: 36 Months (15/01/2020-14/01/2023)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Linditsch Claudia</dc:creator>
</cp:coreProperties>
</file>